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3" r:id="rId3"/>
    <p:sldMasterId id="2147483689" r:id="rId4"/>
    <p:sldMasterId id="2147483697" r:id="rId5"/>
    <p:sldMasterId id="2147483745" r:id="rId6"/>
    <p:sldMasterId id="2147483753" r:id="rId7"/>
    <p:sldMasterId id="2147483761" r:id="rId8"/>
  </p:sldMasterIdLst>
  <p:notesMasterIdLst>
    <p:notesMasterId r:id="rId80"/>
  </p:notesMasterIdLst>
  <p:sldIdLst>
    <p:sldId id="411" r:id="rId9"/>
    <p:sldId id="412" r:id="rId10"/>
    <p:sldId id="257" r:id="rId11"/>
    <p:sldId id="410" r:id="rId12"/>
    <p:sldId id="266" r:id="rId13"/>
    <p:sldId id="376" r:id="rId14"/>
    <p:sldId id="377" r:id="rId15"/>
    <p:sldId id="378" r:id="rId16"/>
    <p:sldId id="396" r:id="rId17"/>
    <p:sldId id="459" r:id="rId18"/>
    <p:sldId id="413" r:id="rId19"/>
    <p:sldId id="414" r:id="rId20"/>
    <p:sldId id="380" r:id="rId21"/>
    <p:sldId id="460" r:id="rId22"/>
    <p:sldId id="381" r:id="rId23"/>
    <p:sldId id="415" r:id="rId24"/>
    <p:sldId id="416" r:id="rId25"/>
    <p:sldId id="395" r:id="rId26"/>
    <p:sldId id="417" r:id="rId27"/>
    <p:sldId id="418" r:id="rId28"/>
    <p:sldId id="420" r:id="rId29"/>
    <p:sldId id="270" r:id="rId30"/>
    <p:sldId id="421" r:id="rId31"/>
    <p:sldId id="422" r:id="rId32"/>
    <p:sldId id="423" r:id="rId33"/>
    <p:sldId id="424" r:id="rId34"/>
    <p:sldId id="428" r:id="rId35"/>
    <p:sldId id="425" r:id="rId36"/>
    <p:sldId id="419" r:id="rId37"/>
    <p:sldId id="452" r:id="rId38"/>
    <p:sldId id="453" r:id="rId39"/>
    <p:sldId id="366" r:id="rId40"/>
    <p:sldId id="426" r:id="rId41"/>
    <p:sldId id="454" r:id="rId42"/>
    <p:sldId id="455" r:id="rId43"/>
    <p:sldId id="456" r:id="rId44"/>
    <p:sldId id="457" r:id="rId45"/>
    <p:sldId id="458" r:id="rId46"/>
    <p:sldId id="279" r:id="rId47"/>
    <p:sldId id="303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399" r:id="rId58"/>
    <p:sldId id="438" r:id="rId59"/>
    <p:sldId id="439" r:id="rId60"/>
    <p:sldId id="440" r:id="rId61"/>
    <p:sldId id="441" r:id="rId62"/>
    <p:sldId id="442" r:id="rId63"/>
    <p:sldId id="443" r:id="rId64"/>
    <p:sldId id="306" r:id="rId65"/>
    <p:sldId id="369" r:id="rId66"/>
    <p:sldId id="444" r:id="rId67"/>
    <p:sldId id="446" r:id="rId68"/>
    <p:sldId id="447" r:id="rId69"/>
    <p:sldId id="448" r:id="rId70"/>
    <p:sldId id="449" r:id="rId71"/>
    <p:sldId id="450" r:id="rId72"/>
    <p:sldId id="451" r:id="rId73"/>
    <p:sldId id="461" r:id="rId74"/>
    <p:sldId id="368" r:id="rId75"/>
    <p:sldId id="385" r:id="rId76"/>
    <p:sldId id="386" r:id="rId77"/>
    <p:sldId id="370" r:id="rId78"/>
    <p:sldId id="357" r:id="rId79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 autoAdjust="0"/>
    <p:restoredTop sz="94721" autoAdjust="0"/>
  </p:normalViewPr>
  <p:slideViewPr>
    <p:cSldViewPr snapToGrid="0" snapToObjects="1">
      <p:cViewPr>
        <p:scale>
          <a:sx n="72" d="100"/>
          <a:sy n="72" d="100"/>
        </p:scale>
        <p:origin x="-1224" y="-41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D19CB-241B-4ADB-A548-A44887B3C7B0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F4E5-6A14-4381-B1DE-C9D253CD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27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0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4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67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52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054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8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9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30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5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6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158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637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111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90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558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19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052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843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377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622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861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258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2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2268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8063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9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5582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1843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687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55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63788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0127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415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776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277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38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73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7683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425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0241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704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7900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0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081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Relationship Id="rId9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9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8.xml"/><Relationship Id="rId9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6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5.xml"/><Relationship Id="rId9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32.xml"/><Relationship Id="rId9" Type="http://schemas.openxmlformats.org/officeDocument/2006/relationships/vmlDrawing" Target="../drawings/vmlDrawing5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0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39.xml"/><Relationship Id="rId9" Type="http://schemas.openxmlformats.org/officeDocument/2006/relationships/vmlDrawing" Target="../drawings/vmlDrawing6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7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46.xml"/><Relationship Id="rId9" Type="http://schemas.openxmlformats.org/officeDocument/2006/relationships/vmlDrawing" Target="../drawings/vmlDrawing7.v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4.xml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53.xml"/><Relationship Id="rId9" Type="http://schemas.openxmlformats.org/officeDocument/2006/relationships/vmlDrawing" Target="../drawings/vmlDrawing8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734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1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0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2180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5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19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266978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3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23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9177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7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4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909077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4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700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0518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8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01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41661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20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h/7jhfugy3jdw0j6u/AABC3E-2Twp4zb9_h0XnAaeua?dl=0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qlmentoring.com/" TargetMode="External"/><Relationship Id="rId2" Type="http://schemas.openxmlformats.org/officeDocument/2006/relationships/hyperlink" Target="mailto:MByrd@ByrdNest-TX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pub/mike-byrd/1/aa0/bb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0.png"/><Relationship Id="rId5" Type="http://schemas.openxmlformats.org/officeDocument/2006/relationships/hyperlink" Target="http://www.sqlservercentral.com/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logicalread.com/" TargetMode="External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693" y="4846923"/>
            <a:ext cx="8814391" cy="1610869"/>
          </a:xfrm>
        </p:spPr>
        <p:txBody>
          <a:bodyPr/>
          <a:lstStyle/>
          <a:p>
            <a:r>
              <a:rPr lang="en-US" sz="5400" b="1" dirty="0">
                <a:solidFill>
                  <a:schemeClr val="bg2"/>
                </a:solidFill>
              </a:rPr>
              <a:t>A Self-Tuning Fill Factor Technique for SQL Server</a:t>
            </a:r>
            <a:endParaRPr lang="en-US" sz="5400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Mike Byrd							   </a:t>
            </a:r>
            <a:r>
              <a:rPr lang="en-US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ByrdNest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Consulting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68" y="1440087"/>
            <a:ext cx="3079762" cy="32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SQL Server Fill Factor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Good Page Splits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endParaRPr lang="en-US" sz="44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SQL Server Fill Factor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Good Page Splits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Bad Page Splits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SQL Server Fill Factor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Good Page Splits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Bad Page Splits</a:t>
            </a:r>
          </a:p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Trick is to find a value that minimizes bad page splits, but doesn’t result in a storage penalty. 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7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last 3+ years I have really been diving into indexes and their effect on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have never really understood how to determine fill factor for an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Just no definitive guidance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US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to do????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a time long, long ago…..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36" y="872904"/>
            <a:ext cx="2416722" cy="5101968"/>
          </a:xfrm>
          <a:prstGeom prst="rect">
            <a:avLst/>
          </a:prstGeom>
        </p:spPr>
      </p:pic>
      <p:pic>
        <p:nvPicPr>
          <p:cNvPr id="29698" name="Picture 2" descr="Image result for Star War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14" y="2537674"/>
            <a:ext cx="2119645" cy="3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Last </a:t>
            </a:r>
            <a:r>
              <a:rPr lang="en-US" dirty="0">
                <a:solidFill>
                  <a:schemeClr val="bg2"/>
                </a:solidFill>
              </a:rPr>
              <a:t>April at SQL Saturday 830 (Colorado Springs) I attended two sessions by Jeff </a:t>
            </a:r>
            <a:r>
              <a:rPr lang="en-US" dirty="0" err="1">
                <a:solidFill>
                  <a:schemeClr val="bg2"/>
                </a:solidFill>
              </a:rPr>
              <a:t>Moden</a:t>
            </a:r>
            <a:r>
              <a:rPr lang="en-US" dirty="0">
                <a:solidFill>
                  <a:schemeClr val="bg2"/>
                </a:solidFill>
              </a:rPr>
              <a:t> titled “Black Arts” Index Maintenance: How the “Best Practice” Methods are Silently Killing Performance.  </a:t>
            </a:r>
            <a:endParaRPr lang="en-US" dirty="0" smtClean="0">
              <a:solidFill>
                <a:schemeClr val="bg2"/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These </a:t>
            </a:r>
            <a:r>
              <a:rPr lang="en-US" dirty="0">
                <a:solidFill>
                  <a:schemeClr val="bg2"/>
                </a:solidFill>
              </a:rPr>
              <a:t>were outstanding </a:t>
            </a:r>
            <a:endParaRPr lang="en-US" dirty="0" smtClean="0">
              <a:solidFill>
                <a:schemeClr val="bg2"/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be downloaded </a:t>
            </a:r>
            <a:r>
              <a:rPr lang="en-US" dirty="0">
                <a:solidFill>
                  <a:schemeClr val="bg2"/>
                </a:solidFill>
              </a:rPr>
              <a:t>from 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u="sng" dirty="0">
                <a:solidFill>
                  <a:schemeClr val="bg2"/>
                </a:solidFill>
                <a:hlinkClick r:id="rId2"/>
              </a:rPr>
              <a:t>://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www.sqlsaturday.com/830/Sessions/Schedule.aspx</a:t>
            </a:r>
            <a:r>
              <a:rPr lang="en-US" dirty="0" smtClean="0">
                <a:solidFill>
                  <a:schemeClr val="bg2"/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Last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April at SQL Saturday 830 (Colorado Springs) I attended two sessions by Jeff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titled “Black Arts” Index Maintenance: How the “Best Practice” Methods are Silently Killing Performance.  </a:t>
            </a:r>
            <a:endParaRPr lang="en-US" sz="2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These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were outstanding </a:t>
            </a:r>
            <a:endParaRPr lang="en-US" sz="2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be downloaded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sz="2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</a:t>
            </a:r>
            <a:r>
              <a:rPr lang="en-US" sz="26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</a:t>
            </a:r>
            <a:r>
              <a:rPr lang="en-US" sz="2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www.sqlsaturday.com/830/Sessions/Schedule.aspx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Last 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April at SQL Saturday 830 (Colorado Springs) I attended two sessions by Jeff </a:t>
            </a:r>
            <a:r>
              <a:rPr lang="en-US" sz="3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Moden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titled “Black Arts” Index Maintenance: How the “Best Practice” Methods are Silently Killing Performance.  </a:t>
            </a:r>
            <a:endParaRPr lang="en-US" sz="3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These 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were outstanding </a:t>
            </a:r>
            <a:endParaRPr lang="en-US" sz="3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be downloaded 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sz="31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</a:t>
            </a:r>
            <a:r>
              <a:rPr lang="en-US" sz="31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</a:t>
            </a:r>
            <a:r>
              <a:rPr lang="en-US" sz="31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www.sqlsaturday.com/830/Sessions/Schedule.aspx</a:t>
            </a:r>
            <a:r>
              <a:rPr lang="en-US" sz="3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sz="3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He </a:t>
            </a:r>
            <a:r>
              <a:rPr lang="en-US" dirty="0">
                <a:solidFill>
                  <a:schemeClr val="bg2"/>
                </a:solidFill>
              </a:rPr>
              <a:t>showed (in the 2 presentations) that page splits caused tremendous performance degradations and that you should probably rebuild indexes at 1% fragmentation.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264670"/>
            <a:ext cx="10800000" cy="720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Somebody has to pay the property taxes</a:t>
            </a:r>
            <a:endParaRPr lang="en-US" sz="3200" b="1" dirty="0">
              <a:solidFill>
                <a:srgbClr val="FFC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76025" y="1328904"/>
            <a:ext cx="10368439" cy="46010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29550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87499" y="5940542"/>
            <a:ext cx="66490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2870791" y="2987749"/>
            <a:ext cx="978408" cy="484632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endParaRPr lang="en-US" sz="2400" dirty="0" smtClean="0">
              <a:solidFill>
                <a:srgbClr val="00BF6F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7" y="1994056"/>
            <a:ext cx="6673223" cy="394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05" y="1027035"/>
            <a:ext cx="5151615" cy="1664156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628" y="5036990"/>
            <a:ext cx="814388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95342" y="5031340"/>
            <a:ext cx="231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Sept 7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, 6:30pm CDT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650" y="3814763"/>
            <a:ext cx="1986280" cy="122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21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sz="2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sz="2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3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 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sz="3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sz="3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sz="3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not always perfect as in a multi-dimensional scenario there are valleys that this solution could drill down on, but it did offer “near” optimum solutions that let us explore options.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Take a technique similar to Ola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Hallengren’s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 was already using his script with no Reorganize and Rebuilds at 10%.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to track performance and fragmentation for each index (heaps not counted)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Take a technique similar to Ola </a:t>
            </a:r>
            <a:r>
              <a:rPr lang="en-US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Hallengren’s</a:t>
            </a:r>
            <a:r>
              <a:rPr 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 was already using his script with no Reorganize and Rebuilds at 10%.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Need to track performance and fragmentation for each index (heaps not counted)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involved with the whole rebuild process for each rebuild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Admin.AgentIndexRebuilds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36" y="1018837"/>
            <a:ext cx="7331204" cy="530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0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Take a technique similar to Ola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Hallengren’s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 was already using his script with no Reorganize and Rebuilds at 10%.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Need to track performance and fragmentation for each index (heaps not counted)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Need a table to contain the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parametrics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involved with the whole rebuild process for each rebuild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Get TOP 15 indexes with worse fragmentation.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sys.dm_db_index_physical_stats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Yields </a:t>
            </a:r>
            <a:r>
              <a:rPr lang="en-US" dirty="0" err="1" smtClean="0">
                <a:solidFill>
                  <a:schemeClr val="bg2"/>
                </a:solidFill>
              </a:rPr>
              <a:t>Average_fragmentation_in_percent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page_count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row_count</a:t>
            </a:r>
            <a:endParaRPr lang="en-US" dirty="0" smtClean="0">
              <a:solidFill>
                <a:schemeClr val="bg2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sys.dm_db_index_operational_stats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Yields </a:t>
            </a:r>
            <a:r>
              <a:rPr lang="en-US" dirty="0" err="1" smtClean="0">
                <a:solidFill>
                  <a:schemeClr val="bg1"/>
                </a:solidFill>
              </a:rPr>
              <a:t>Leaf_Allocation_Count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NonLeaf_Allocation_Count</a:t>
            </a:r>
            <a:endParaRPr lang="en-US" dirty="0" smtClean="0">
              <a:solidFill>
                <a:schemeClr val="bg1"/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Extended event (track bad page splits)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https://www.sqlskills.com/blogs/jonathan/tracking-problematic-pages-splits-in-sql-server-2012-extended-events-no-really-this-time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318977" lvl="1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Presentation slides and T-SQL code available </a:t>
            </a:r>
            <a:r>
              <a:rPr lang="en-US" dirty="0">
                <a:solidFill>
                  <a:schemeClr val="bg1"/>
                </a:solidFill>
              </a:rPr>
              <a:t>at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www.dropbox.com/sh/7jhfugy3jdw0j6u/AABC3E-2Twp4zb9_h0XnAaeua?dl=0</a:t>
            </a:r>
            <a:endParaRPr lang="en-US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You don’t need to take notes; just listen and review slides and script later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Logical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ragmentation </a:t>
            </a:r>
            <a:r>
              <a:rPr lang="en-US" dirty="0">
                <a:solidFill>
                  <a:schemeClr val="bg1"/>
                </a:solidFill>
              </a:rPr>
              <a:t>of database </a:t>
            </a:r>
            <a:r>
              <a:rPr lang="en-US" dirty="0" smtClean="0">
                <a:solidFill>
                  <a:schemeClr val="bg1"/>
                </a:solidFill>
              </a:rPr>
              <a:t>file(s) </a:t>
            </a:r>
            <a:r>
              <a:rPr lang="en-US" dirty="0">
                <a:solidFill>
                  <a:schemeClr val="bg1"/>
                </a:solidFill>
              </a:rPr>
              <a:t>in the file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Uniform Extents are owned by one object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Mixed Extents can be shared by up to 8 objects</a:t>
            </a:r>
          </a:p>
          <a:p>
            <a:pPr marL="2471029" lvl="3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All new indexes are allocated pages from a mixed extent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Logical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ragmentation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database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file(s)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file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Uniform Extents are owned by one object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Mixed Extents can be shared by up to 8 objects</a:t>
            </a:r>
          </a:p>
          <a:p>
            <a:pPr marL="2471029" lvl="3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new indexes are allocated pages from a mixed extent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Index Level fragmentation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External fragmentation (Pages out of order)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Internal Fragmentation	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Internal fragmentation is measured in average page fullness (page density)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page that is 100% full has no internal fragmentation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occur with deletes or where next row cannot fit into the existing page. 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increase I/O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Decreases efficiency of buffer cache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Increase size of the database file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www.practicalsqldba.com/2012/04/sql-server-index-fragmentation.html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External Fragmentation	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Happens when logical order of the pages does not match the physical order of the pages.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Measured as percentage of out-of-order pages in the leaf pages of an index. 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6051575"/>
            <a:ext cx="5133277" cy="34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89" y="1151839"/>
            <a:ext cx="6701233" cy="50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6051575"/>
            <a:ext cx="5133277" cy="34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9" y="1271196"/>
            <a:ext cx="6852007" cy="5127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40731" y="5570843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</a:t>
            </a:r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ode expansion)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6051575"/>
            <a:ext cx="5133277" cy="34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79" y="1080363"/>
            <a:ext cx="6873272" cy="51437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30951" y="3207119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6051575"/>
            <a:ext cx="5133277" cy="34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6" y="1221933"/>
            <a:ext cx="6564928" cy="49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  <a:endParaRPr lang="en-US" sz="23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6051575"/>
            <a:ext cx="5133277" cy="34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05507" y="4603898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All this data</a:t>
            </a:r>
          </a:p>
          <a:p>
            <a:r>
              <a:rPr lang="en-US" dirty="0">
                <a:solidFill>
                  <a:schemeClr val="bg2"/>
                </a:solidFill>
              </a:rPr>
              <a:t>m</a:t>
            </a:r>
            <a:r>
              <a:rPr lang="en-US" dirty="0" smtClean="0">
                <a:solidFill>
                  <a:schemeClr val="bg2"/>
                </a:solidFill>
              </a:rPr>
              <a:t>oved logged </a:t>
            </a:r>
          </a:p>
          <a:p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en-US" dirty="0" smtClean="0">
                <a:solidFill>
                  <a:schemeClr val="bg2"/>
                </a:solidFill>
              </a:rPr>
              <a:t>n transaction log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21" y="992695"/>
            <a:ext cx="7224146" cy="540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4595" y="5755509"/>
            <a:ext cx="164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Page Split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Code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Demo:	</a:t>
            </a:r>
            <a:r>
              <a:rPr lang="en-US" dirty="0" err="1" smtClean="0">
                <a:solidFill>
                  <a:schemeClr val="bg1"/>
                </a:solidFill>
              </a:rPr>
              <a:t>FillFactorIndexSetup.sql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SQLAgentScriptRebuildIndexes.sql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Contact Info: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Mike Byrd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213 Lakeview, Sunrise Beach, Texas U.S.A.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512-657-5349</a:t>
            </a:r>
          </a:p>
          <a:p>
            <a:r>
              <a:rPr lang="en-US" sz="3200" dirty="0" smtClean="0">
                <a:solidFill>
                  <a:schemeClr val="bg1"/>
                </a:solidFill>
                <a:hlinkClick r:id="rId2"/>
              </a:rPr>
              <a:t>MByrd@ByrdNest-TX.com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  <a:hlinkClick r:id="rId3"/>
              </a:rPr>
              <a:t>www.TSQLMentoring.com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LinkedIn: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2800" dirty="0" smtClean="0">
                <a:solidFill>
                  <a:schemeClr val="bg1"/>
                </a:solidFill>
                <a:hlinkClick r:id="rId4"/>
              </a:rPr>
              <a:t>www.linkedin.com/pub/mike-byrd/1/aa0/bbb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Twitter: @</a:t>
            </a:r>
            <a:r>
              <a:rPr lang="en-US" sz="3200" dirty="0" err="1">
                <a:solidFill>
                  <a:schemeClr val="bg1"/>
                </a:solidFill>
              </a:rPr>
              <a:t>ByrdNest_TX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-1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Initially set up SQL Agent </a:t>
            </a:r>
            <a:r>
              <a:rPr lang="en-US" dirty="0" smtClean="0">
                <a:solidFill>
                  <a:schemeClr val="bg1"/>
                </a:solidFill>
              </a:rPr>
              <a:t>job (nightly) </a:t>
            </a:r>
            <a:r>
              <a:rPr lang="en-US" dirty="0" smtClean="0">
                <a:solidFill>
                  <a:schemeClr val="bg1"/>
                </a:solidFill>
              </a:rPr>
              <a:t>to collect data and vary fill-factor from 100 (default) down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during low database activity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-2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225gb real data (not including </a:t>
            </a:r>
            <a:r>
              <a:rPr lang="en-US" dirty="0" err="1" smtClean="0">
                <a:solidFill>
                  <a:schemeClr val="bg1"/>
                </a:solidFill>
              </a:rPr>
              <a:t>sprocs</a:t>
            </a:r>
            <a:r>
              <a:rPr lang="en-US" dirty="0" smtClean="0">
                <a:solidFill>
                  <a:schemeClr val="bg1"/>
                </a:solidFill>
              </a:rPr>
              <a:t>, views, etc.)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249 tables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694 indexes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24x7 environment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 smtClean="0">
                <a:solidFill>
                  <a:schemeClr val="bg1"/>
                </a:solidFill>
              </a:rPr>
              <a:t>nonclustered</a:t>
            </a:r>
            <a:r>
              <a:rPr lang="en-US" dirty="0" smtClean="0">
                <a:solidFill>
                  <a:schemeClr val="bg1"/>
                </a:solidFill>
              </a:rPr>
              <a:t>) recorded and “tweaked”.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934502"/>
              </p:ext>
            </p:extLst>
          </p:nvPr>
        </p:nvGraphicFramePr>
        <p:xfrm>
          <a:off x="2052084" y="1307809"/>
          <a:ext cx="6560288" cy="4391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897"/>
                <a:gridCol w="490800"/>
                <a:gridCol w="658842"/>
                <a:gridCol w="1160746"/>
                <a:gridCol w="1160746"/>
                <a:gridCol w="932742"/>
                <a:gridCol w="653660"/>
                <a:gridCol w="638855"/>
              </a:tblGrid>
              <a:tr h="130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5.5529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1.0641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1.4646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6781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1.2421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0.0336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2" y="1295769"/>
            <a:ext cx="6570921" cy="459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4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Clustered Index (many rows inserted within interior pages)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58677"/>
              </p:ext>
            </p:extLst>
          </p:nvPr>
        </p:nvGraphicFramePr>
        <p:xfrm>
          <a:off x="1892594" y="1086838"/>
          <a:ext cx="6539025" cy="500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666"/>
                <a:gridCol w="417694"/>
                <a:gridCol w="655234"/>
                <a:gridCol w="1159601"/>
                <a:gridCol w="1159601"/>
                <a:gridCol w="925167"/>
                <a:gridCol w="650056"/>
                <a:gridCol w="636006"/>
              </a:tblGrid>
              <a:tr h="1017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0.221820894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7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2" y="1201479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75807"/>
              </p:ext>
            </p:extLst>
          </p:nvPr>
        </p:nvGraphicFramePr>
        <p:xfrm>
          <a:off x="3902799" y="1012745"/>
          <a:ext cx="3412400" cy="5277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381"/>
                <a:gridCol w="255871"/>
                <a:gridCol w="341935"/>
                <a:gridCol w="605140"/>
                <a:gridCol w="605140"/>
                <a:gridCol w="482800"/>
                <a:gridCol w="339233"/>
                <a:gridCol w="331900"/>
              </a:tblGrid>
              <a:tr h="448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Index Name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2" y="1010391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7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355849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15"/>
                <a:gridCol w="466728"/>
                <a:gridCol w="753880"/>
                <a:gridCol w="1328184"/>
                <a:gridCol w="1328184"/>
                <a:gridCol w="1066444"/>
                <a:gridCol w="747951"/>
                <a:gridCol w="731010"/>
              </a:tblGrid>
              <a:tr h="1489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2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Who Is Mike Byrd?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In former times: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Rocket Scientist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USAF Fighter Pilot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Tech writer for PC Magazine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CTO, Texas Windstorm Insurance Company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Part-time Database Consultant/Trainer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Blogging: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https://logicalread.com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&amp; </a:t>
            </a:r>
            <a:r>
              <a:rPr lang="en-US" dirty="0" smtClean="0">
                <a:solidFill>
                  <a:schemeClr val="bg1"/>
                </a:solidFill>
              </a:rPr>
              <a:t>       	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US" dirty="0">
                <a:solidFill>
                  <a:schemeClr val="bg1"/>
                </a:solidFill>
                <a:hlinkClick r:id="rId5"/>
              </a:rPr>
              <a:t>://www.sqlservercentral.com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Digging </a:t>
            </a:r>
            <a:r>
              <a:rPr lang="en-US" dirty="0">
                <a:solidFill>
                  <a:schemeClr val="bg1"/>
                </a:solidFill>
              </a:rPr>
              <a:t>deeper into the optimizer black box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4" y="217068"/>
            <a:ext cx="19637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91" y="217068"/>
            <a:ext cx="3516097" cy="206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63" y="2284387"/>
            <a:ext cx="23590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51776"/>
            <a:ext cx="2413000" cy="21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ocketscientis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98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34060" y="5802601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There are still several instances where I need more analysis to fine-tune edge conditions to fix the fill factor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9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There are still several instances where I need more analysis to fine-tune edge conditions to fix the fill factor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Unfortunately did not have good benchmarks for performance, but…….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Feb 2019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3" y="1467293"/>
            <a:ext cx="6613451" cy="4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</a:t>
            </a:r>
            <a:r>
              <a:rPr lang="en-US" sz="2400" dirty="0" smtClean="0">
                <a:solidFill>
                  <a:schemeClr val="bg2"/>
                </a:solidFill>
              </a:rPr>
              <a:t>June </a:t>
            </a:r>
            <a:r>
              <a:rPr lang="en-US" sz="2400" dirty="0">
                <a:solidFill>
                  <a:schemeClr val="bg2"/>
                </a:solidFill>
              </a:rPr>
              <a:t>2019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1180214"/>
            <a:ext cx="84528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 smtClean="0">
                <a:solidFill>
                  <a:schemeClr val="bg2"/>
                </a:solidFill>
              </a:rPr>
              <a:t>Performance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</p:txBody>
      </p:sp>
    </p:spTree>
    <p:extLst>
      <p:ext uri="{BB962C8B-B14F-4D97-AF65-F5344CB8AC3E}">
        <p14:creationId xmlns:p14="http://schemas.microsoft.com/office/powerpoint/2010/main" val="1753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 smtClean="0">
                <a:solidFill>
                  <a:schemeClr val="bg2"/>
                </a:solidFill>
              </a:rPr>
              <a:t>Performance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decreased fragmentation, there are less page splits to wade through for IO range </a:t>
            </a:r>
            <a:r>
              <a:rPr lang="en-US" dirty="0" smtClean="0">
                <a:solidFill>
                  <a:schemeClr val="bg2"/>
                </a:solidFill>
              </a:rPr>
              <a:t>searches</a:t>
            </a:r>
          </a:p>
        </p:txBody>
      </p:sp>
    </p:spTree>
    <p:extLst>
      <p:ext uri="{BB962C8B-B14F-4D97-AF65-F5344CB8AC3E}">
        <p14:creationId xmlns:p14="http://schemas.microsoft.com/office/powerpoint/2010/main" val="96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 smtClean="0">
                <a:solidFill>
                  <a:schemeClr val="bg2"/>
                </a:solidFill>
              </a:rPr>
              <a:t>Performance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decrease in database wait times of about 30%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decreased fragmentation, there are less page splits to wade through for IO range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searches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improved fill factor, there are less bad page splits.  </a:t>
            </a:r>
            <a:endParaRPr lang="en-US" dirty="0" smtClean="0">
              <a:solidFill>
                <a:schemeClr val="bg2"/>
              </a:solidFill>
            </a:endParaRPr>
          </a:p>
          <a:p>
            <a:pPr marL="1723553" lvl="2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cost of a page split can be significant.  </a:t>
            </a:r>
            <a:endParaRPr lang="en-US" dirty="0" smtClean="0">
              <a:solidFill>
                <a:schemeClr val="bg2"/>
              </a:solidFill>
            </a:endParaRP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First </a:t>
            </a:r>
            <a:r>
              <a:rPr lang="en-US" dirty="0">
                <a:solidFill>
                  <a:schemeClr val="bg2"/>
                </a:solidFill>
              </a:rPr>
              <a:t>the new page has to be identified, pointers made to it, data movement from the old page to the new page and finally all of this is logged. </a:t>
            </a:r>
          </a:p>
        </p:txBody>
      </p:sp>
    </p:spTree>
    <p:extLst>
      <p:ext uri="{BB962C8B-B14F-4D97-AF65-F5344CB8AC3E}">
        <p14:creationId xmlns:p14="http://schemas.microsoft.com/office/powerpoint/2010/main" val="2337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Requirements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SQL Server 2012 and above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Enterprise version recommended (</a:t>
            </a:r>
            <a:r>
              <a:rPr lang="en-US" dirty="0" err="1" smtClean="0">
                <a:solidFill>
                  <a:schemeClr val="bg1"/>
                </a:solidFill>
              </a:rPr>
              <a:t>OnLine</a:t>
            </a:r>
            <a:r>
              <a:rPr lang="en-US" dirty="0" smtClean="0">
                <a:solidFill>
                  <a:schemeClr val="bg1"/>
                </a:solidFill>
              </a:rPr>
              <a:t> option)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Data compression = ROW recommended </a:t>
            </a:r>
          </a:p>
          <a:p>
            <a:pPr marL="1723553" lvl="2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Already have in Enterprise</a:t>
            </a:r>
          </a:p>
          <a:p>
            <a:pPr marL="1723553" lvl="2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Have in SS2016 SP2 and above for Standard Edition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 code for multiple databases on same server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Finalize and catch all edge conditions not currently accounted for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Overview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bg1"/>
                </a:solidFill>
              </a:rPr>
              <a:t>Fill Factor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is it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is it used?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Approach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Short Review of Code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Conclusions/Observations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Rewrite </a:t>
            </a:r>
            <a:r>
              <a:rPr lang="en-US" dirty="0">
                <a:solidFill>
                  <a:schemeClr val="bg2"/>
                </a:solidFill>
              </a:rPr>
              <a:t>code (current code is from proof of concept) – I intend to clean it up in the near future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</a:t>
            </a:r>
            <a:r>
              <a:rPr lang="en-US" dirty="0">
                <a:solidFill>
                  <a:srgbClr val="FF0000"/>
                </a:solidFill>
              </a:rPr>
              <a:t>this should be placed on Microsoft’s wish list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</a:t>
            </a:r>
            <a:r>
              <a:rPr lang="en-US" dirty="0">
                <a:solidFill>
                  <a:schemeClr val="bg2"/>
                </a:solidFill>
              </a:rPr>
              <a:t>} 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Try and build in additional features as suggested by the community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testing on performance improvements with firm numbers.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Need better way of monitoring </a:t>
            </a:r>
            <a:r>
              <a:rPr lang="en-US" dirty="0" err="1">
                <a:solidFill>
                  <a:schemeClr val="bg2"/>
                </a:solidFill>
              </a:rPr>
              <a:t>Admin.AgentIndexRebuilds</a:t>
            </a:r>
            <a:r>
              <a:rPr lang="en-US" dirty="0">
                <a:solidFill>
                  <a:schemeClr val="bg2"/>
                </a:solidFill>
              </a:rPr>
              <a:t> – both manually and also self-reviewing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Any volunteers out there to implement a dash board???</a:t>
            </a:r>
            <a:endParaRPr lang="en-US" dirty="0">
              <a:solidFill>
                <a:schemeClr val="bg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Need to get code into GitHub (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Compare index growth</a:t>
            </a:r>
            <a:endParaRPr lang="en-US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Ongoing Work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Already working on version 2 with emphasis on bad page splits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Hoping to publish this fall</a:t>
            </a:r>
          </a:p>
          <a:p>
            <a:pPr marL="1723553" lvl="2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PASS Summit?????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This whole idea started as a proof of concept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Still a ways to go to make bullet-proof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Offers potential performance benefits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Does demonstrate that effective automatic determination of Fill Factor </a:t>
            </a:r>
            <a:r>
              <a:rPr lang="en-US" sz="3200" b="1" dirty="0" smtClean="0">
                <a:solidFill>
                  <a:schemeClr val="bg1"/>
                </a:solidFill>
              </a:rPr>
              <a:t>IS</a:t>
            </a:r>
            <a:r>
              <a:rPr lang="en-US" sz="3200" dirty="0" smtClean="0">
                <a:solidFill>
                  <a:schemeClr val="bg1"/>
                </a:solidFill>
              </a:rPr>
              <a:t> possible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095" y="3801503"/>
            <a:ext cx="1696486" cy="24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concept has been copyrighted with the idea that it belongs to the SQL Server Community.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look forward to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constructive critique and suggestions for improvements from the SQL Server Community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130926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04" y="1169033"/>
            <a:ext cx="8092521" cy="435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2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867" y="2265390"/>
            <a:ext cx="4885514" cy="374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2" y="5559175"/>
            <a:ext cx="3019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Support our Sponsors!</a:t>
            </a:r>
            <a:endParaRPr lang="en-US" sz="6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 smtClean="0">
              <a:solidFill>
                <a:srgbClr val="FFC000"/>
              </a:solidFill>
              <a:latin typeface="Verdana"/>
            </a:endParaRPr>
          </a:p>
          <a:p>
            <a:pPr algn="ctr"/>
            <a:r>
              <a:rPr lang="en-US" dirty="0" smtClean="0">
                <a:solidFill>
                  <a:srgbClr val="FFC000"/>
                </a:solidFill>
                <a:latin typeface="Verdana"/>
              </a:rPr>
              <a:t>Without them these free SQL</a:t>
            </a:r>
          </a:p>
          <a:p>
            <a:pPr algn="ctr"/>
            <a:r>
              <a:rPr lang="en-US" dirty="0" smtClean="0">
                <a:solidFill>
                  <a:srgbClr val="FFC000"/>
                </a:solidFill>
                <a:latin typeface="Verdana"/>
              </a:rPr>
              <a:t>Saturday training events</a:t>
            </a:r>
          </a:p>
          <a:p>
            <a:pPr algn="ctr"/>
            <a:r>
              <a:rPr lang="en-US" dirty="0">
                <a:solidFill>
                  <a:srgbClr val="FFC000"/>
                </a:solidFill>
                <a:latin typeface="Verdana"/>
              </a:rPr>
              <a:t>c</a:t>
            </a:r>
            <a:r>
              <a:rPr lang="en-US" dirty="0" smtClean="0">
                <a:solidFill>
                  <a:srgbClr val="FFC000"/>
                </a:solidFill>
                <a:latin typeface="Verdana"/>
              </a:rPr>
              <a:t>ouldn’t be held</a:t>
            </a:r>
            <a:endParaRPr lang="en-US" dirty="0">
              <a:solidFill>
                <a:srgbClr val="FFC000"/>
              </a:solidFill>
              <a:latin typeface="Verdana"/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3" y="5710526"/>
            <a:ext cx="3019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39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130926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651" y="2805293"/>
            <a:ext cx="2222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Left page boundary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Is always {NULL, NULL, ….}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74" y="956931"/>
            <a:ext cx="6620040" cy="4954282"/>
          </a:xfrm>
        </p:spPr>
      </p:pic>
    </p:spTree>
    <p:extLst>
      <p:ext uri="{BB962C8B-B14F-4D97-AF65-F5344CB8AC3E}">
        <p14:creationId xmlns:p14="http://schemas.microsoft.com/office/powerpoint/2010/main" val="3102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So what happens when a page cannot accommodate a new row?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2019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19" y="2113850"/>
            <a:ext cx="3722653" cy="28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7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</TotalTime>
  <Words>3574</Words>
  <Application>Microsoft Office PowerPoint</Application>
  <PresentationFormat>Custom</PresentationFormat>
  <Paragraphs>780</Paragraphs>
  <Slides>71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SQLSatOslo 2016</vt:lpstr>
      <vt:lpstr>2_SQLSatOslo 2016</vt:lpstr>
      <vt:lpstr>3_SQLSatOslo 2016</vt:lpstr>
      <vt:lpstr>5_SQLSatOslo 2016</vt:lpstr>
      <vt:lpstr>6_SQLSatOslo 2016</vt:lpstr>
      <vt:lpstr>1_SQLSatOslo 2016</vt:lpstr>
      <vt:lpstr>4_SQLSatOslo 2016</vt:lpstr>
      <vt:lpstr>7_SQLSatOslo 2016</vt:lpstr>
      <vt:lpstr>Image</vt:lpstr>
      <vt:lpstr>A Self-Tuning Fill Factor Technique for SQL Server</vt:lpstr>
      <vt:lpstr>Somebody has to pay the property taxes</vt:lpstr>
      <vt:lpstr>PowerPoint Presentation</vt:lpstr>
      <vt:lpstr>Contact Info:</vt:lpstr>
      <vt:lpstr>Who Is Mike Byrd?</vt:lpstr>
      <vt:lpstr>Overview</vt:lpstr>
      <vt:lpstr>Index Structure (B-tree)</vt:lpstr>
      <vt:lpstr>Index Structure (B-tree)</vt:lpstr>
      <vt:lpstr>Fill Factor</vt:lpstr>
      <vt:lpstr>SQL Server Fill Factor</vt:lpstr>
      <vt:lpstr>SQL Server Fill Factor</vt:lpstr>
      <vt:lpstr>SQL Server Fill Factor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Approach</vt:lpstr>
      <vt:lpstr>Approach</vt:lpstr>
      <vt:lpstr>Admin.AgentIndexRebuilds</vt:lpstr>
      <vt:lpstr>Approach</vt:lpstr>
      <vt:lpstr>Fragmentation</vt:lpstr>
      <vt:lpstr>Fragmentation</vt:lpstr>
      <vt:lpstr>Fragmentation</vt:lpstr>
      <vt:lpstr>Internal Fragmentation </vt:lpstr>
      <vt:lpstr>External Fragmentation </vt:lpstr>
      <vt:lpstr>Partial view of B-Tree before adding row</vt:lpstr>
      <vt:lpstr>After adding row to index (Identity column)</vt:lpstr>
      <vt:lpstr>After adding row to index (Identity column, Inter. node expansion)</vt:lpstr>
      <vt:lpstr>Bad Page Split Example (before row insert, rows aligned with extent)</vt:lpstr>
      <vt:lpstr>Bad Page Split Example (after row insert, rows not aligned with extent)</vt:lpstr>
      <vt:lpstr>Code</vt:lpstr>
      <vt:lpstr>Analysis -1</vt:lpstr>
      <vt:lpstr>Analysis -2</vt:lpstr>
      <vt:lpstr>Analysis – 3: Clustered Index based on identity column</vt:lpstr>
      <vt:lpstr>Analysis – 3b: Clustered Index based on identity column</vt:lpstr>
      <vt:lpstr>Analysis – 4: Clustered Index (many rows inserted within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6: Non-Clustered Index (random interior inserts)</vt:lpstr>
      <vt:lpstr>Analysis – 6b: Non-Clustered Index (random interior inserts)</vt:lpstr>
      <vt:lpstr>Analysis</vt:lpstr>
      <vt:lpstr>Analysis</vt:lpstr>
      <vt:lpstr>Analysis: :  DPA screen shot from late Feb 2019</vt:lpstr>
      <vt:lpstr>Analysis: :  DPA screen shot from late June 2019</vt:lpstr>
      <vt:lpstr>Analysis: Performance</vt:lpstr>
      <vt:lpstr>Analysis: Performance</vt:lpstr>
      <vt:lpstr>Analysis: Performance</vt:lpstr>
      <vt:lpstr>Requirements</vt:lpstr>
      <vt:lpstr>Caveats</vt:lpstr>
      <vt:lpstr>Caveats</vt:lpstr>
      <vt:lpstr>Caveats</vt:lpstr>
      <vt:lpstr>Caveats</vt:lpstr>
      <vt:lpstr>Caveats</vt:lpstr>
      <vt:lpstr>Caveats</vt:lpstr>
      <vt:lpstr>Caveats</vt:lpstr>
      <vt:lpstr>Caveats</vt:lpstr>
      <vt:lpstr>Caveats</vt:lpstr>
      <vt:lpstr>Ongoing Work</vt:lpstr>
      <vt:lpstr>Conclusions</vt:lpstr>
      <vt:lpstr>Finally</vt:lpstr>
      <vt:lpstr>Finally</vt:lpstr>
      <vt:lpstr>Support our Sponsors!</vt:lpstr>
    </vt:vector>
  </TitlesOfParts>
  <Company>Revealed Design,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Mike Byrd</cp:lastModifiedBy>
  <cp:revision>206</cp:revision>
  <dcterms:created xsi:type="dcterms:W3CDTF">2011-08-19T20:30:49Z</dcterms:created>
  <dcterms:modified xsi:type="dcterms:W3CDTF">2019-08-18T00:30:44Z</dcterms:modified>
</cp:coreProperties>
</file>